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67" r:id="rId9"/>
    <p:sldId id="268" r:id="rId10"/>
    <p:sldId id="266" r:id="rId11"/>
    <p:sldId id="269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5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FF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linda6035.ucoz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500166" y="142852"/>
            <a:ext cx="7500990" cy="6572296"/>
          </a:xfrm>
          <a:prstGeom prst="rect">
            <a:avLst/>
          </a:prstGeom>
          <a:blipFill>
            <a:blip r:embed="rId1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142844" y="142852"/>
            <a:ext cx="1214446" cy="6572296"/>
          </a:xfrm>
          <a:prstGeom prst="rect">
            <a:avLst/>
          </a:prstGeom>
          <a:blipFill>
            <a:blip r:embed="rId1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" name="Рисунок 39" descr="0_b4102_1793a431_S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214282" y="3071810"/>
            <a:ext cx="522290" cy="456133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http://linda6035.ucoz.ru/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mg-fotki.yandex.ru/get/9299/134091466.f5/0_d4d6e_ccd0a668_S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 flipH="1">
            <a:off x="285720" y="5072074"/>
            <a:ext cx="1009650" cy="1428750"/>
          </a:xfrm>
          <a:prstGeom prst="rect">
            <a:avLst/>
          </a:prstGeom>
          <a:noFill/>
        </p:spPr>
      </p:pic>
      <p:pic>
        <p:nvPicPr>
          <p:cNvPr id="17412" name="Picture 4" descr="http://img-fotki.yandex.ru/get/6613/134091466.a/0_8eae3_6ea58e84_S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85720" y="1500174"/>
            <a:ext cx="1071570" cy="1190633"/>
          </a:xfrm>
          <a:prstGeom prst="rect">
            <a:avLst/>
          </a:prstGeom>
          <a:noFill/>
        </p:spPr>
      </p:pic>
      <p:pic>
        <p:nvPicPr>
          <p:cNvPr id="17414" name="Picture 6" descr="http://img-fotki.yandex.ru/get/9300/134091466.c5/0_c98b9_19d24419_S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42844" y="0"/>
            <a:ext cx="1214446" cy="1214446"/>
          </a:xfrm>
          <a:prstGeom prst="rect">
            <a:avLst/>
          </a:prstGeom>
          <a:noFill/>
        </p:spPr>
      </p:pic>
      <p:pic>
        <p:nvPicPr>
          <p:cNvPr id="17418" name="Picture 10" descr="http://img-fotki.yandex.ru/get/4904/134091466.f5/0_d4d6d_4740c1eb_S"/>
          <p:cNvPicPr>
            <a:picLocks noChangeAspect="1" noChangeArrowheads="1"/>
          </p:cNvPicPr>
          <p:nvPr userDrawn="1"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42844" y="3000372"/>
            <a:ext cx="1176112" cy="642942"/>
          </a:xfrm>
          <a:prstGeom prst="rect">
            <a:avLst/>
          </a:prstGeom>
          <a:noFill/>
        </p:spPr>
      </p:pic>
      <p:pic>
        <p:nvPicPr>
          <p:cNvPr id="17420" name="Picture 12" descr="http://img-fotki.yandex.ru/get/9558/134091466.9a/0_c0378_bebb161_S"/>
          <p:cNvPicPr>
            <a:picLocks noChangeAspect="1" noChangeArrowheads="1"/>
          </p:cNvPicPr>
          <p:nvPr userDrawn="1"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14282" y="4000504"/>
            <a:ext cx="1043121" cy="785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&#1061;&#1080;&#1084;&#1080;&#1095;&#1077;&#1089;&#1082;&#1080;&#1077;%20&#1089;&#1074;&#1086;&#1081;&#1089;&#1090;&#1074;&#1072;%20&#1082;&#1080;&#1089;&#1083;&#1086;&#1088;&#1086;&#1076;&#1072;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1050;&#1080;&#1089;&#1083;&#1086;&#1088;&#1086;&#1076;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&#1055;&#1086;&#1083;&#1091;&#1095;&#1077;&#1085;&#1080;&#1077;%20&#1082;&#1080;&#1089;&#1083;&#1086;&#1088;&#1086;&#1076;&#1072;.mp4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&#1055;&#1086;&#1079;&#1085;&#1072;&#1074;&#1072;&#1090;&#1077;&#1083;&#1100;&#1085;&#1099;&#1081;%20&#1092;&#1080;&#1083;&#1100;&#1084;_%20&#1050;&#1080;&#1089;&#1083;&#1086;&#1088;&#1086;&#1076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imege.ru/kislorod-xarakteristika-elementa-svojstva/" TargetMode="External"/><Relationship Id="rId2" Type="http://schemas.openxmlformats.org/officeDocument/2006/relationships/hyperlink" Target="http://www.turkaramamotoru.com/ru/%D0%9A%D0%B8%D1%81%D0%BB%D0%BE%D1%80%D0%BE%D0%B4-154752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tes.google.com/site/himulacom/zvonok-na-urok/8-klass/urok-no19-kislorod-ego-obsaa-harakteristika-i-nahozdenie-v-prirode-polucenie-kisloroda-i-ego-fiziceskie-svojstva" TargetMode="External"/><Relationship Id="rId5" Type="http://schemas.openxmlformats.org/officeDocument/2006/relationships/hyperlink" Target="http://znaesh-kak.com/x/a/1-2/%D0%BA%D0%B8%D1%81%D0%BB%D0%BE%D1%80%D0%BE%D0%B4-%D1%84%D0%B8%D0%B7%D0%B8%D1%87%D0%B5%D1%81%D0%BA%D0%B8%D0%B5-%D1%81%D0%B2%D0%BE%D0%B9%D1%81%D1%82%D0%B2%D0%B0" TargetMode="External"/><Relationship Id="rId4" Type="http://schemas.openxmlformats.org/officeDocument/2006/relationships/hyperlink" Target="http://www.chem100.ru/elem.php?n=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908720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Нахожусь, друзья, везде: </a:t>
            </a:r>
            <a:endParaRPr lang="ru-RU" sz="3600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минералах и в воде. </a:t>
            </a:r>
            <a:endParaRPr lang="ru-RU" sz="3600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ru-RU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вы как без рук: </a:t>
            </a:r>
            <a:endParaRPr lang="ru-RU" sz="3600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</a:t>
            </a:r>
            <a:r>
              <a:rPr lang="ru-RU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- огонь потух.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512676"/>
            <a:ext cx="7272808" cy="1188132"/>
          </a:xfrm>
        </p:spPr>
        <p:txBody>
          <a:bodyPr/>
          <a:lstStyle/>
          <a:p>
            <a:pPr marL="0" indent="361950" algn="just">
              <a:spcBef>
                <a:spcPts val="0"/>
              </a:spcBef>
              <a:buNone/>
            </a:pPr>
            <a:r>
              <a:rPr lang="ru-RU" sz="2000" b="1" dirty="0"/>
              <a:t>Порядковый номер </a:t>
            </a:r>
            <a:r>
              <a:rPr lang="ru-RU" sz="2000" b="1" dirty="0" smtClean="0"/>
              <a:t>кислорода в периодической системе - </a:t>
            </a:r>
            <a:r>
              <a:rPr lang="ru-RU" sz="2000" b="1" dirty="0"/>
              <a:t>8. О</a:t>
            </a:r>
            <a:r>
              <a:rPr lang="ru-RU" sz="2000" b="1" dirty="0" smtClean="0"/>
              <a:t>н находится во втором периоде, в </a:t>
            </a:r>
            <a:r>
              <a:rPr lang="ru-RU" sz="2000" b="1" dirty="0"/>
              <a:t>шестой </a:t>
            </a:r>
            <a:r>
              <a:rPr lang="ru-RU" sz="2000" b="1" dirty="0" smtClean="0"/>
              <a:t>группе. </a:t>
            </a:r>
            <a:endParaRPr lang="ru-RU" sz="2000" b="1" dirty="0"/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2000" b="1" dirty="0" smtClean="0"/>
              <a:t>Относительная атомная массу  - 16.</a:t>
            </a:r>
            <a:endParaRPr lang="ru-RU" sz="2000" b="1" dirty="0"/>
          </a:p>
        </p:txBody>
      </p:sp>
      <p:pic>
        <p:nvPicPr>
          <p:cNvPr id="1026" name="Picture 2" descr="C:\Users\PC1\Desktop\Кислород - химический элемент\oxygen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988840"/>
            <a:ext cx="5707201" cy="374441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5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980728"/>
            <a:ext cx="4464496" cy="4032448"/>
          </a:xfrm>
        </p:spPr>
        <p:txBody>
          <a:bodyPr/>
          <a:lstStyle/>
          <a:p>
            <a:pPr marL="0" indent="361950"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2000" b="1" dirty="0"/>
              <a:t>Молекула кислорода О</a:t>
            </a:r>
            <a:r>
              <a:rPr lang="ru-RU" sz="2000" b="1" baseline="-25000" dirty="0"/>
              <a:t>2</a:t>
            </a:r>
            <a:r>
              <a:rPr lang="ru-RU" sz="2000" b="1" dirty="0"/>
              <a:t> состоит из двух атомов кислорода. </a:t>
            </a:r>
            <a:r>
              <a:rPr lang="ru-RU" sz="2000" b="1" dirty="0" smtClean="0"/>
              <a:t>Его относительная </a:t>
            </a:r>
            <a:r>
              <a:rPr lang="ru-RU" sz="2000" b="1" dirty="0"/>
              <a:t>молекулярная масса </a:t>
            </a:r>
            <a:r>
              <a:rPr lang="ru-RU" sz="2000" b="1" dirty="0" smtClean="0"/>
              <a:t>32. </a:t>
            </a:r>
          </a:p>
          <a:p>
            <a:pPr marL="0" indent="361950"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2000" b="1" dirty="0" smtClean="0"/>
              <a:t>При </a:t>
            </a:r>
            <a:r>
              <a:rPr lang="ru-RU" sz="2000" b="1" dirty="0"/>
              <a:t>стандартных условиях </a:t>
            </a:r>
            <a:r>
              <a:rPr lang="ru-RU" sz="2000" b="1" dirty="0" smtClean="0"/>
              <a:t>(25° С, 1 атмосфера) кислород </a:t>
            </a:r>
            <a:r>
              <a:rPr lang="ru-RU" sz="2000" b="1" dirty="0"/>
              <a:t>является бесцветным газом, без запаха и вкуса, немного тяжелее воздуха (средняя относительная молекулярная масса воздуха </a:t>
            </a:r>
            <a:r>
              <a:rPr lang="ru-RU" sz="2000" b="1" dirty="0" smtClean="0"/>
              <a:t>29). </a:t>
            </a:r>
            <a:r>
              <a:rPr lang="ru-RU" sz="2000" b="1" dirty="0"/>
              <a:t>Кислород мало растворим в воде (в ста объемах воды при температуре </a:t>
            </a:r>
            <a:r>
              <a:rPr lang="ru-RU" sz="2000" b="1" dirty="0" smtClean="0"/>
              <a:t>20</a:t>
            </a:r>
            <a:r>
              <a:rPr lang="ru-RU" sz="2000" b="1" dirty="0"/>
              <a:t> ° </a:t>
            </a:r>
            <a:r>
              <a:rPr lang="ru-RU" sz="2000" b="1" dirty="0" smtClean="0"/>
              <a:t>С растворяется </a:t>
            </a:r>
            <a:r>
              <a:rPr lang="ru-RU" sz="2000" b="1" dirty="0"/>
              <a:t>3,1 объема кислорода</a:t>
            </a:r>
            <a:r>
              <a:rPr lang="ru-RU" sz="2000" b="1" dirty="0" smtClean="0"/>
              <a:t>). </a:t>
            </a: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44816" cy="7060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Кислород – простое вещество</a:t>
            </a:r>
            <a:endParaRPr lang="ru-RU" sz="36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Picture 5" descr="http://him.1september.ru/2007/17/32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3402" r="3643" b="3481"/>
          <a:stretch/>
        </p:blipFill>
        <p:spPr bwMode="auto">
          <a:xfrm>
            <a:off x="2051720" y="4230041"/>
            <a:ext cx="2286000" cy="219075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Наталья\Химия\А.А.Журин\8\Проект Кислород\Кислород - простое вещество, физические и физиологические свойства\ozonotera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59" y="1700808"/>
            <a:ext cx="2592288" cy="1727489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4437806" y="4671447"/>
            <a:ext cx="4464496" cy="13079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1950" algn="just">
              <a:lnSpc>
                <a:spcPts val="1800"/>
              </a:lnSpc>
              <a:spcBef>
                <a:spcPts val="0"/>
              </a:spcBef>
              <a:buFont typeface="Arial" charset="0"/>
              <a:buNone/>
            </a:pPr>
            <a:r>
              <a:rPr lang="ru-RU" sz="2000" b="1" dirty="0" smtClean="0"/>
              <a:t>Молекулярный кислород является парамагнитным веществом. Это означает, что он обладает магнитными свойствами, и может удерживаться магнитным полем.</a:t>
            </a:r>
          </a:p>
          <a:p>
            <a:pPr marL="0" indent="0" algn="just">
              <a:lnSpc>
                <a:spcPts val="1800"/>
              </a:lnSpc>
              <a:spcBef>
                <a:spcPts val="0"/>
              </a:spcBef>
              <a:buFont typeface="Arial" charset="0"/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998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аталья\Химия\А.А.Журин\8\Проект Кислород\Кислород - простое вещество, физические и физиологические свойства\kisloro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09" y="1582357"/>
            <a:ext cx="6141229" cy="4896544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2370" y="332656"/>
            <a:ext cx="7190109" cy="1249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ts val="1800"/>
              </a:lnSpc>
            </a:pPr>
            <a:r>
              <a:rPr lang="ru-RU" b="1" dirty="0">
                <a:latin typeface="+mn-lt"/>
                <a:cs typeface="Times New Roman" panose="02020603050405020304" pitchFamily="18" charset="0"/>
              </a:rPr>
              <a:t>Физиологическое значение кислорода огромно. Это единственный газ, который живые организмы могут использовать для дыхания. Отсутствие кислорода вызывает остановку жизненных процессов и гибель организма. Без кислорода человек может прожить всего несколько минут. </a:t>
            </a:r>
          </a:p>
        </p:txBody>
      </p:sp>
    </p:spTree>
    <p:extLst>
      <p:ext uri="{BB962C8B-B14F-4D97-AF65-F5344CB8AC3E}">
        <p14:creationId xmlns:p14="http://schemas.microsoft.com/office/powerpoint/2010/main" val="33511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44816" cy="7060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Химические свойства кислорода</a:t>
            </a:r>
            <a:endParaRPr lang="ru-RU" sz="36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691680" y="1052737"/>
            <a:ext cx="7200800" cy="2952328"/>
          </a:xfrm>
        </p:spPr>
        <p:txBody>
          <a:bodyPr/>
          <a:lstStyle/>
          <a:p>
            <a:pPr marL="0" indent="361950">
              <a:buNone/>
            </a:pPr>
            <a:r>
              <a:rPr 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 кислорода с простыми </a:t>
            </a:r>
            <a:r>
              <a:rPr lang="ru-RU" sz="24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веществами металлами</a:t>
            </a:r>
          </a:p>
          <a:p>
            <a:pPr marL="0" indent="361950">
              <a:spcBef>
                <a:spcPts val="0"/>
              </a:spcBef>
              <a:buNone/>
            </a:pPr>
            <a:endParaRPr lang="ru-RU" sz="1400" b="1" dirty="0" smtClean="0"/>
          </a:p>
          <a:p>
            <a:pPr marL="0" indent="361950">
              <a:spcBef>
                <a:spcPts val="0"/>
              </a:spcBef>
              <a:buNone/>
            </a:pPr>
            <a:r>
              <a:rPr lang="en-US" sz="2000" b="1" dirty="0" smtClean="0"/>
              <a:t>2Ca + O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→ 2CaO</a:t>
            </a:r>
          </a:p>
          <a:p>
            <a:pPr marL="0" indent="361950">
              <a:spcBef>
                <a:spcPts val="0"/>
              </a:spcBef>
              <a:buNone/>
            </a:pPr>
            <a:r>
              <a:rPr lang="en-US" sz="2000" b="1" dirty="0" smtClean="0"/>
              <a:t>3Fe + 2O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→ Fe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O</a:t>
            </a:r>
            <a:r>
              <a:rPr lang="en-US" sz="2000" b="1" baseline="-25000" dirty="0" smtClean="0"/>
              <a:t>4</a:t>
            </a:r>
          </a:p>
          <a:p>
            <a:pPr marL="0" indent="361950">
              <a:spcBef>
                <a:spcPts val="0"/>
              </a:spcBef>
              <a:buNone/>
            </a:pPr>
            <a:endParaRPr lang="en-US" sz="1400" b="1" dirty="0"/>
          </a:p>
          <a:p>
            <a:pPr marL="0" indent="361950">
              <a:spcBef>
                <a:spcPts val="0"/>
              </a:spcBef>
              <a:buNone/>
            </a:pPr>
            <a:r>
              <a:rPr lang="ru-RU" sz="2000" b="1" dirty="0" smtClean="0"/>
              <a:t>Большинство металлов реагирует с кислородом при обычных условиях, или при нагревании. При этом  образуются оксиды металлов.</a:t>
            </a:r>
            <a:endParaRPr lang="ru-RU" sz="2000" b="1" baseline="-25000" dirty="0"/>
          </a:p>
        </p:txBody>
      </p:sp>
      <p:pic>
        <p:nvPicPr>
          <p:cNvPr id="1027" name="Picture 3" descr="F:\Химические свойства кислорода\data-pioner48-school-shopedu-khimiya-8-klass-komplekt-24-tablitsy-22-600x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1001" r="21833" b="55000"/>
          <a:stretch/>
        </p:blipFill>
        <p:spPr bwMode="auto">
          <a:xfrm>
            <a:off x="2915816" y="3933056"/>
            <a:ext cx="4682285" cy="252028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656558" y="548680"/>
            <a:ext cx="7200800" cy="4525963"/>
          </a:xfrm>
        </p:spPr>
        <p:txBody>
          <a:bodyPr/>
          <a:lstStyle/>
          <a:p>
            <a:pPr marL="0" indent="361950">
              <a:buNone/>
            </a:pPr>
            <a:r>
              <a:rPr 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 кислорода с простыми </a:t>
            </a:r>
            <a:r>
              <a:rPr lang="ru-RU" sz="24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веществами неметаллами</a:t>
            </a:r>
          </a:p>
          <a:p>
            <a:pPr marL="0" indent="361950">
              <a:spcBef>
                <a:spcPts val="0"/>
              </a:spcBef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361950">
              <a:spcBef>
                <a:spcPts val="0"/>
              </a:spcBef>
              <a:buNone/>
            </a:pPr>
            <a:r>
              <a:rPr lang="en-US" sz="2000" b="1" dirty="0" smtClean="0"/>
              <a:t>S + O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→ SO</a:t>
            </a:r>
            <a:r>
              <a:rPr lang="en-US" sz="2000" b="1" baseline="-25000" dirty="0" smtClean="0"/>
              <a:t>2</a:t>
            </a:r>
          </a:p>
          <a:p>
            <a:pPr marL="0" indent="361950">
              <a:spcBef>
                <a:spcPts val="0"/>
              </a:spcBef>
              <a:buNone/>
            </a:pPr>
            <a:r>
              <a:rPr lang="en-US" sz="2000" b="1" dirty="0" smtClean="0"/>
              <a:t>4P + 5O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→ 2P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en-US" sz="2000" b="1" baseline="-25000" dirty="0" smtClean="0"/>
              <a:t>5</a:t>
            </a:r>
          </a:p>
          <a:p>
            <a:pPr marL="0" indent="361950">
              <a:spcBef>
                <a:spcPts val="0"/>
              </a:spcBef>
              <a:buNone/>
            </a:pPr>
            <a:endParaRPr lang="en-US" sz="2000" b="1" dirty="0"/>
          </a:p>
          <a:p>
            <a:pPr marL="0" indent="361950">
              <a:spcBef>
                <a:spcPts val="0"/>
              </a:spcBef>
              <a:buNone/>
            </a:pPr>
            <a:r>
              <a:rPr lang="ru-RU" sz="2000" b="1" dirty="0" smtClean="0"/>
              <a:t>С неметаллами кислород реагирует при нагревании. При этом  образуются оксиды неметаллов.</a:t>
            </a:r>
            <a:endParaRPr lang="ru-RU" sz="2000" b="1" baseline="-25000" dirty="0"/>
          </a:p>
        </p:txBody>
      </p:sp>
      <p:pic>
        <p:nvPicPr>
          <p:cNvPr id="2050" name="Picture 2" descr="F:\Химические свойства кислорода\data-pioner48-school-shopedu-khimiya-8-klass-komplekt-24-tablitsy-22-600x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7" t="44500" r="21833" b="40333"/>
          <a:stretch/>
        </p:blipFill>
        <p:spPr bwMode="auto">
          <a:xfrm>
            <a:off x="2411760" y="3806165"/>
            <a:ext cx="5792305" cy="1394445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656558" y="548681"/>
            <a:ext cx="7200800" cy="3096344"/>
          </a:xfrm>
        </p:spPr>
        <p:txBody>
          <a:bodyPr/>
          <a:lstStyle/>
          <a:p>
            <a:pPr marL="0" indent="361950">
              <a:buNone/>
            </a:pPr>
            <a:r>
              <a:rPr 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 кислорода </a:t>
            </a:r>
            <a:r>
              <a:rPr lang="ru-RU" sz="24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сложными  веществами</a:t>
            </a:r>
          </a:p>
          <a:p>
            <a:pPr marL="0" indent="361950">
              <a:spcBef>
                <a:spcPts val="0"/>
              </a:spcBef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361950">
              <a:spcBef>
                <a:spcPts val="0"/>
              </a:spcBef>
              <a:buNone/>
            </a:pPr>
            <a:r>
              <a:rPr lang="en-US" sz="2000" b="1" dirty="0" smtClean="0"/>
              <a:t>2ZnS + 3O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→ 2ZnO + 2SO</a:t>
            </a:r>
            <a:r>
              <a:rPr lang="en-US" sz="2000" b="1" baseline="-25000" dirty="0" smtClean="0"/>
              <a:t>2</a:t>
            </a:r>
          </a:p>
          <a:p>
            <a:pPr marL="0" indent="361950">
              <a:spcBef>
                <a:spcPts val="0"/>
              </a:spcBef>
              <a:buNone/>
            </a:pPr>
            <a:r>
              <a:rPr lang="en-US" sz="2000" b="1" dirty="0" smtClean="0"/>
              <a:t>2C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H</a:t>
            </a:r>
            <a:r>
              <a:rPr lang="en-US" sz="2000" b="1" baseline="-25000" dirty="0" smtClean="0"/>
              <a:t>5</a:t>
            </a:r>
            <a:r>
              <a:rPr lang="en-US" sz="2000" b="1" dirty="0" smtClean="0"/>
              <a:t>OH + 7O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→ 4CO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+ 6H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endParaRPr lang="en-US" sz="2000" b="1" dirty="0"/>
          </a:p>
          <a:p>
            <a:pPr marL="0" indent="361950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361950">
              <a:spcBef>
                <a:spcPts val="0"/>
              </a:spcBef>
              <a:buNone/>
            </a:pPr>
            <a:r>
              <a:rPr lang="ru-RU" sz="2000" b="1" dirty="0" smtClean="0"/>
              <a:t>При взаимодействии сложных веществ с кислородом образуются оксиды тех элементов, которые входили в состав сложного вещества.</a:t>
            </a:r>
            <a:endParaRPr lang="ru-RU" sz="2000" b="1" baseline="-25000" dirty="0"/>
          </a:p>
        </p:txBody>
      </p:sp>
      <p:pic>
        <p:nvPicPr>
          <p:cNvPr id="3074" name="Picture 2" descr="F:\Химические свойства кислорода\data-pioner48-school-shopedu-khimiya-8-klass-komplekt-24-tablitsy-22-600x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59167" r="21499" b="11167"/>
          <a:stretch/>
        </p:blipFill>
        <p:spPr bwMode="auto">
          <a:xfrm>
            <a:off x="2627784" y="3728814"/>
            <a:ext cx="5328591" cy="2489474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548681"/>
            <a:ext cx="6995120" cy="2448272"/>
          </a:xfrm>
        </p:spPr>
        <p:txBody>
          <a:bodyPr/>
          <a:lstStyle/>
          <a:p>
            <a:pPr marL="0" indent="361950" algn="just">
              <a:buNone/>
            </a:pPr>
            <a:r>
              <a:rPr lang="ru-RU" sz="2000" b="1" dirty="0" smtClean="0"/>
              <a:t>В результате взаимодействия простых и сложных веществ с кислородом образуются оксиды. Поэтому такие реакции стали называть реакциями окисления, а простое вещество кислород – окислителем.</a:t>
            </a:r>
          </a:p>
          <a:p>
            <a:pPr marL="0" indent="361950" algn="just">
              <a:buNone/>
            </a:pPr>
            <a:r>
              <a:rPr lang="ru-RU" sz="2000" b="1" dirty="0" smtClean="0">
                <a:hlinkClick r:id="rId2" action="ppaction://hlinkfile"/>
              </a:rPr>
              <a:t>Горение</a:t>
            </a:r>
            <a:r>
              <a:rPr lang="ru-RU" sz="2000" b="1" dirty="0" smtClean="0"/>
              <a:t> – частный случай окисления, сопровождающийся выделением большого количества тепла и света.</a:t>
            </a:r>
            <a:endParaRPr lang="ru-RU" sz="2000" b="1" dirty="0"/>
          </a:p>
        </p:txBody>
      </p:sp>
      <p:pic>
        <p:nvPicPr>
          <p:cNvPr id="1026" name="Picture 2" descr="http://the-best-school-43.narod.ru/img/gorenie_p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3"/>
            <a:ext cx="4464496" cy="3348373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7060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кислорода</a:t>
            </a:r>
            <a:endParaRPr lang="ru-RU" sz="36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052736"/>
            <a:ext cx="7200800" cy="4525963"/>
          </a:xfrm>
        </p:spPr>
        <p:txBody>
          <a:bodyPr/>
          <a:lstStyle/>
          <a:p>
            <a:pPr marL="0" indent="361950" algn="just">
              <a:buNone/>
            </a:pPr>
            <a:r>
              <a:rPr lang="ru-RU" sz="2000" b="1" dirty="0"/>
              <a:t>В настоящее время в </a:t>
            </a:r>
            <a:r>
              <a:rPr lang="ru-RU" sz="2000" b="1" dirty="0">
                <a:hlinkClick r:id="rId2" action="ppaction://hlinkfile"/>
              </a:rPr>
              <a:t>промышленности</a:t>
            </a:r>
            <a:r>
              <a:rPr lang="ru-RU" sz="2000" b="1" dirty="0"/>
              <a:t> кислород получают из воздуха. Основным промышленным способом получения кислорода является криогенная ректификация. Также хорошо известны и успешно применяются в промышленности кислородные установки, работающие на основе мембранной технологии.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70794"/>
            <a:ext cx="5040560" cy="3261943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1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779" y="548680"/>
            <a:ext cx="7171100" cy="5688632"/>
          </a:xfrm>
        </p:spPr>
        <p:txBody>
          <a:bodyPr/>
          <a:lstStyle/>
          <a:p>
            <a:pPr marL="0" indent="361950" algn="just">
              <a:buNone/>
            </a:pPr>
            <a:r>
              <a:rPr lang="ru-RU" sz="2000" b="1" dirty="0"/>
              <a:t>В лабораториях пользуются кислородом промышленного производства, поставляемым в стальных баллонах под давлением </a:t>
            </a:r>
            <a:r>
              <a:rPr lang="ru-RU" sz="2000" b="1" dirty="0" smtClean="0"/>
              <a:t>.</a:t>
            </a:r>
          </a:p>
          <a:p>
            <a:pPr marL="0" indent="361950" algn="just">
              <a:buNone/>
            </a:pPr>
            <a:r>
              <a:rPr lang="ru-RU" sz="2000" b="1" dirty="0" smtClean="0"/>
              <a:t>К </a:t>
            </a:r>
            <a:r>
              <a:rPr lang="ru-RU" sz="2000" b="1" dirty="0"/>
              <a:t>лабораторным способам получения кислорода относится метод электролиза водных растворов щелочей, а также разложение оксида </a:t>
            </a:r>
            <a:r>
              <a:rPr lang="ru-RU" sz="2000" b="1" dirty="0" smtClean="0"/>
              <a:t>ртути</a:t>
            </a:r>
            <a:r>
              <a:rPr lang="en-US" sz="2000" b="1" dirty="0" smtClean="0"/>
              <a:t> </a:t>
            </a:r>
            <a:r>
              <a:rPr lang="ru-RU" sz="2000" b="1" dirty="0" smtClean="0"/>
              <a:t>(</a:t>
            </a:r>
            <a:r>
              <a:rPr lang="ru-RU" sz="2000" b="1" dirty="0"/>
              <a:t>II</a:t>
            </a:r>
            <a:r>
              <a:rPr lang="ru-RU" sz="2000" b="1" dirty="0" smtClean="0"/>
              <a:t>)</a:t>
            </a:r>
            <a:r>
              <a:rPr lang="en-US" sz="2000" b="1" dirty="0" smtClean="0"/>
              <a:t> </a:t>
            </a:r>
            <a:r>
              <a:rPr lang="ru-RU" sz="2000" b="1" dirty="0" smtClean="0"/>
              <a:t>других веществ, содержащих в своём составе кислород:</a:t>
            </a:r>
          </a:p>
          <a:p>
            <a:pPr marL="0" indent="361950" algn="just">
              <a:buNone/>
            </a:pPr>
            <a:r>
              <a:rPr lang="ru-RU" sz="2000" b="1" dirty="0" smtClean="0"/>
              <a:t>2Н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О </a:t>
            </a:r>
            <a:r>
              <a:rPr lang="ru-RU" sz="2000" b="1" dirty="0" smtClean="0">
                <a:latin typeface="Arial"/>
                <a:cs typeface="Arial"/>
              </a:rPr>
              <a:t>→ 2Н</a:t>
            </a:r>
            <a:r>
              <a:rPr lang="ru-RU" sz="2000" b="1" baseline="-25000" dirty="0" smtClean="0">
                <a:latin typeface="Arial"/>
                <a:cs typeface="Arial"/>
              </a:rPr>
              <a:t>2</a:t>
            </a:r>
            <a:r>
              <a:rPr lang="ru-RU" sz="2000" b="1" dirty="0" smtClean="0">
                <a:latin typeface="Arial"/>
                <a:cs typeface="Arial"/>
              </a:rPr>
              <a:t> + О</a:t>
            </a:r>
            <a:r>
              <a:rPr lang="ru-RU" sz="2000" b="1" baseline="-25000" dirty="0" smtClean="0">
                <a:latin typeface="Arial"/>
                <a:cs typeface="Arial"/>
              </a:rPr>
              <a:t>2</a:t>
            </a:r>
          </a:p>
          <a:p>
            <a:pPr marL="0" indent="361950" algn="just">
              <a:buNone/>
            </a:pPr>
            <a:r>
              <a:rPr lang="ru-RU" sz="2000" b="1" dirty="0" smtClean="0"/>
              <a:t>2Н</a:t>
            </a:r>
            <a:r>
              <a:rPr lang="en-US" sz="2000" b="1" dirty="0" smtClean="0"/>
              <a:t>g</a:t>
            </a:r>
            <a:r>
              <a:rPr lang="ru-RU" sz="2000" b="1" dirty="0" smtClean="0"/>
              <a:t>О </a:t>
            </a:r>
            <a:r>
              <a:rPr lang="ru-RU" sz="2000" b="1" dirty="0">
                <a:latin typeface="Arial"/>
                <a:cs typeface="Arial"/>
              </a:rPr>
              <a:t>→ </a:t>
            </a:r>
            <a:r>
              <a:rPr lang="ru-RU" sz="2000" b="1" dirty="0" smtClean="0">
                <a:latin typeface="Arial"/>
                <a:cs typeface="Arial"/>
              </a:rPr>
              <a:t>2Н</a:t>
            </a:r>
            <a:r>
              <a:rPr lang="en-US" sz="2000" b="1" dirty="0" smtClean="0">
                <a:latin typeface="Arial"/>
                <a:cs typeface="Arial"/>
              </a:rPr>
              <a:t>g</a:t>
            </a:r>
            <a:r>
              <a:rPr lang="ru-RU" sz="2000" b="1" dirty="0" smtClean="0">
                <a:latin typeface="Arial"/>
                <a:cs typeface="Arial"/>
              </a:rPr>
              <a:t> </a:t>
            </a:r>
            <a:r>
              <a:rPr lang="ru-RU" sz="2000" b="1" dirty="0">
                <a:latin typeface="Arial"/>
                <a:cs typeface="Arial"/>
              </a:rPr>
              <a:t>+ </a:t>
            </a:r>
            <a:r>
              <a:rPr lang="ru-RU" sz="2000" b="1" dirty="0" smtClean="0">
                <a:latin typeface="Arial"/>
                <a:cs typeface="Arial"/>
              </a:rPr>
              <a:t>О</a:t>
            </a:r>
            <a:r>
              <a:rPr lang="ru-RU" sz="2000" b="1" baseline="-25000" dirty="0" smtClean="0">
                <a:latin typeface="Arial"/>
                <a:cs typeface="Arial"/>
              </a:rPr>
              <a:t>2</a:t>
            </a:r>
            <a:endParaRPr lang="en-US" sz="2000" b="1" baseline="-25000" dirty="0" smtClean="0">
              <a:latin typeface="Arial"/>
              <a:cs typeface="Arial"/>
            </a:endParaRPr>
          </a:p>
          <a:p>
            <a:pPr marL="0" indent="361950" algn="just">
              <a:buNone/>
            </a:pPr>
            <a:endParaRPr lang="en-US" sz="2000" b="1" dirty="0" smtClean="0"/>
          </a:p>
          <a:p>
            <a:pPr marL="0" indent="361950" algn="just">
              <a:buNone/>
            </a:pPr>
            <a:r>
              <a:rPr lang="ru-RU" sz="2000" b="1" dirty="0" smtClean="0"/>
              <a:t>Небольшие </a:t>
            </a:r>
            <a:r>
              <a:rPr lang="ru-RU" sz="2000" b="1" dirty="0"/>
              <a:t>количества </a:t>
            </a:r>
            <a:endParaRPr lang="en-US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кислорода </a:t>
            </a:r>
            <a:r>
              <a:rPr lang="ru-RU" sz="2000" b="1" dirty="0"/>
              <a:t>можно </a:t>
            </a:r>
            <a:r>
              <a:rPr lang="ru-RU" sz="2000" b="1" dirty="0">
                <a:hlinkClick r:id="rId2" action="ppaction://hlinkfile"/>
              </a:rPr>
              <a:t>получать </a:t>
            </a:r>
            <a:endParaRPr lang="en-US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нагреванием </a:t>
            </a:r>
            <a:r>
              <a:rPr lang="ru-RU" sz="2000" b="1" dirty="0"/>
              <a:t>перманганата </a:t>
            </a:r>
            <a:endParaRPr lang="en-US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калия </a:t>
            </a:r>
            <a:r>
              <a:rPr lang="ru-RU" sz="2000" b="1" dirty="0"/>
              <a:t>KMnO</a:t>
            </a:r>
            <a:r>
              <a:rPr lang="ru-RU" sz="2000" b="1" baseline="-25000" dirty="0"/>
              <a:t>4</a:t>
            </a:r>
            <a:r>
              <a:rPr lang="ru-RU" sz="2000" b="1" dirty="0"/>
              <a:t>:</a:t>
            </a:r>
          </a:p>
          <a:p>
            <a:pPr marL="0" indent="361950" algn="just">
              <a:buNone/>
            </a:pPr>
            <a:endParaRPr lang="ru-RU" sz="2000" b="1" dirty="0">
              <a:latin typeface="Arial"/>
              <a:cs typeface="Arial"/>
            </a:endParaRPr>
          </a:p>
          <a:p>
            <a:pPr marL="0" indent="361950" algn="just">
              <a:buNone/>
            </a:pPr>
            <a:endParaRPr lang="ru-RU" sz="2000" b="1" baseline="-25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3140968"/>
            <a:ext cx="3658807" cy="2646478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5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37" y="589955"/>
            <a:ext cx="7200800" cy="1902942"/>
          </a:xfrm>
        </p:spPr>
        <p:txBody>
          <a:bodyPr/>
          <a:lstStyle/>
          <a:p>
            <a:pPr marL="0" indent="361950" algn="just">
              <a:buNone/>
            </a:pPr>
            <a:r>
              <a:rPr lang="ru-RU" sz="2000" b="1" dirty="0"/>
              <a:t>Кислород мало растворим в воде и тяжелее воздуха, поэтому его можно получать двумя способами:</a:t>
            </a:r>
          </a:p>
          <a:p>
            <a:pPr marL="361950" indent="180975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вытеснением воды (а):</a:t>
            </a:r>
          </a:p>
          <a:p>
            <a:pPr marL="361950" indent="180975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вытеснением </a:t>
            </a:r>
            <a:r>
              <a:rPr lang="ru-RU" sz="2000" b="1" dirty="0"/>
              <a:t>воздуха (кислород будет собираться на дне сосуда</a:t>
            </a:r>
            <a:r>
              <a:rPr lang="ru-RU" sz="2000" b="1" dirty="0" smtClean="0"/>
              <a:t>) (б):</a:t>
            </a:r>
            <a:endParaRPr lang="ru-RU" sz="20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900igr.net/datai/khimija/Element-kislorod/0018-008-Sposoby-sobiranija-i-obnaruzhenija-kisloro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" r="8652"/>
          <a:stretch/>
        </p:blipFill>
        <p:spPr bwMode="auto">
          <a:xfrm>
            <a:off x="1979712" y="2852936"/>
            <a:ext cx="6648451" cy="298132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071670" y="2357430"/>
            <a:ext cx="6643734" cy="3512536"/>
            <a:chOff x="1115616" y="2146448"/>
            <a:chExt cx="7165477" cy="398671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641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8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Кислород</a:t>
              </a:r>
              <a:endParaRPr lang="ru-RU" sz="8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1047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Авторы </a:t>
              </a: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: </a:t>
              </a:r>
              <a:r>
                <a:rPr lang="ru-RU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учащиеся 8 класса,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химии Корниенко Н.Н.</a:t>
              </a:r>
              <a:endPara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Декабрь ,2016</a:t>
              </a:r>
              <a:endPara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000364" y="9286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МКОУ «Средняя школа №3»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г. Сухиничи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980728"/>
            <a:ext cx="6995120" cy="5400600"/>
          </a:xfrm>
        </p:spPr>
        <p:txBody>
          <a:bodyPr/>
          <a:lstStyle/>
          <a:p>
            <a:pPr marL="0" indent="361950" algn="just">
              <a:lnSpc>
                <a:spcPts val="1800"/>
              </a:lnSpc>
              <a:buNone/>
            </a:pPr>
            <a:r>
              <a:rPr lang="ru-RU" sz="2000" b="1" dirty="0" smtClean="0"/>
              <a:t>Кислород широко </a:t>
            </a:r>
            <a:r>
              <a:rPr lang="ru-RU" sz="2000" b="1" dirty="0"/>
              <a:t>применяется в медицине, химии, промышленности и т. д. Летчики на больших высотах, люди, работающие в атмосфере вредных газов, занятые на подземных и подводных работах, пользуются кислородными </a:t>
            </a:r>
            <a:r>
              <a:rPr lang="ru-RU" sz="2000" b="1" dirty="0" smtClean="0"/>
              <a:t>приборами.</a:t>
            </a:r>
          </a:p>
          <a:p>
            <a:pPr marL="0" indent="361950" algn="just">
              <a:lnSpc>
                <a:spcPts val="1800"/>
              </a:lnSpc>
              <a:buNone/>
            </a:pPr>
            <a:r>
              <a:rPr lang="ru-RU" sz="2000" b="1" dirty="0"/>
              <a:t>В тех случаях, когда дыхание затруднено вследствие того или иного заболевания, человеку дают дышать чистым кислородом из кислородной подушки или помещают его в кислородную </a:t>
            </a:r>
            <a:r>
              <a:rPr lang="ru-RU" sz="2000" b="1" dirty="0" smtClean="0"/>
              <a:t>палатку.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332656"/>
            <a:ext cx="7200800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b="1" dirty="0" smtClean="0">
                <a:ln w="0"/>
                <a:solidFill>
                  <a:srgbClr val="1737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Применение кислорода</a:t>
            </a:r>
            <a:endParaRPr lang="ru-RU" sz="3600" b="1" dirty="0">
              <a:ln w="0"/>
              <a:solidFill>
                <a:srgbClr val="1737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01008"/>
            <a:ext cx="3316926" cy="2519925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01007"/>
            <a:ext cx="3258172" cy="2519925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2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764704"/>
            <a:ext cx="6995120" cy="5400600"/>
          </a:xfrm>
        </p:spPr>
        <p:txBody>
          <a:bodyPr/>
          <a:lstStyle/>
          <a:p>
            <a:pPr marL="0" indent="361950" algn="just">
              <a:lnSpc>
                <a:spcPts val="2000"/>
              </a:lnSpc>
              <a:buNone/>
            </a:pPr>
            <a:r>
              <a:rPr lang="ru-RU" sz="2000" b="1" dirty="0" smtClean="0"/>
              <a:t>В </a:t>
            </a:r>
            <a:r>
              <a:rPr lang="ru-RU" sz="2000" b="1" dirty="0"/>
              <a:t>настоящее время для интенсификации металлургических процессов широко применяют воздух, обогащенный кислородом, или чистый </a:t>
            </a:r>
            <a:r>
              <a:rPr lang="ru-RU" sz="2000" b="1" dirty="0" smtClean="0"/>
              <a:t>кислород.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44080"/>
            <a:ext cx="6203249" cy="4032448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62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620688"/>
            <a:ext cx="6995120" cy="5400600"/>
          </a:xfrm>
        </p:spPr>
        <p:txBody>
          <a:bodyPr/>
          <a:lstStyle/>
          <a:p>
            <a:pPr marL="0" indent="361950" algn="just">
              <a:lnSpc>
                <a:spcPts val="2000"/>
              </a:lnSpc>
              <a:buNone/>
            </a:pPr>
            <a:r>
              <a:rPr lang="ru-RU" sz="2000" b="1" dirty="0" smtClean="0"/>
              <a:t>Кислородно-водородная </a:t>
            </a:r>
            <a:r>
              <a:rPr lang="ru-RU" sz="2000" b="1" dirty="0"/>
              <a:t>и кислородно-ацетиленовая горелки применяются для сварки и резки металлов. Пропитывая жидким кислородом горючие вещества: древесные опилки, угольный порошок и пр., получают взрывчатые смеси, называемые оксиликвитами.</a:t>
            </a:r>
          </a:p>
        </p:txBody>
      </p:sp>
      <p:pic>
        <p:nvPicPr>
          <p:cNvPr id="2050" name="Picture 2" descr="J:\Наталья\Химия\А.А.Журин\8\Проект Кислород\Применение кислорода\07051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41" y="2492896"/>
            <a:ext cx="7017791" cy="3223969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2655"/>
            <a:ext cx="6480720" cy="864097"/>
          </a:xfrm>
        </p:spPr>
        <p:txBody>
          <a:bodyPr/>
          <a:lstStyle/>
          <a:p>
            <a:pPr indent="361950" algn="just"/>
            <a:r>
              <a:rPr lang="ru-RU" sz="2000" b="1" dirty="0" smtClean="0"/>
              <a:t>Жидким кислородом обогащают ракетное топливо.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07" y="1844824"/>
            <a:ext cx="2736304" cy="4198711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3888432" cy="3373104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J:\Наталья\Химия\А.А.Журин\8\Проект Кислород\Применение кислорода\31949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96751"/>
            <a:ext cx="2438400" cy="182880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0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548680"/>
            <a:ext cx="7200800" cy="4525963"/>
          </a:xfrm>
        </p:spPr>
        <p:txBody>
          <a:bodyPr/>
          <a:lstStyle/>
          <a:p>
            <a:pPr marL="0" indent="361950" algn="just">
              <a:buNone/>
            </a:pPr>
            <a:r>
              <a:rPr lang="ru-RU" sz="2000" b="1" dirty="0"/>
              <a:t>В природе кислород образуется в процессе фотосинтеза, который происходит в зелёных растениях на свету. В целях сохранения кислорода в воздухе вокруг городов и крупных промышленных центров создаются зоны зелёных насаждений.</a:t>
            </a:r>
          </a:p>
          <a:p>
            <a:endParaRPr lang="ru-RU" dirty="0"/>
          </a:p>
        </p:txBody>
      </p:sp>
      <p:pic>
        <p:nvPicPr>
          <p:cNvPr id="5" name="Picture 2" descr="https://5f81b936-a-62cb3a1a-s-sites.googlegroups.com/site/kislorodelementivesestvo/lekcia-kislorod---himiceskij-element-i-prostoe-vesestvo/6.JPG?attachauth=ANoY7crNLTZ93yAjSkMxrkQaix4ny7syNEQEEz-e3hrWSKUfN8huoLKNuZXPgL04pIqUNwlnBcuRZLUgJTRod8XYaZODIr_VMyDKYh17cC5HavGGCewMaYPdv9LjYvLxDUVE-lIQRW5mIPxndYZDNYlKgkFaDBUjDfOMACTYWVZv4LyV_h22EP_M90LJQe882TuKTHCf_EfCOmQji8zIwooKvVODXV4u2RM0wZEyMWsC_P0jvbUgYNGTD0f-W9y02uy3XhXFwbCHHP2j4qO7vbsVM1Lf8XKeFI9tHv2TK1PfRH2wsZi8n30%3D&amp;attredirects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" t="20782" r="19123" b="26544"/>
          <a:stretch/>
        </p:blipFill>
        <p:spPr bwMode="auto">
          <a:xfrm>
            <a:off x="1691680" y="3212976"/>
            <a:ext cx="4257676" cy="1281699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s://sites.google.com/site/kislorodelementivesestvo/_/rsrc/1290802055636/lekcia-kislorod---himiceskij-element-i-prostoe-vesestvo/1-13r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52" y="1988840"/>
            <a:ext cx="2664296" cy="4475552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548680"/>
            <a:ext cx="7200800" cy="4525963"/>
          </a:xfrm>
        </p:spPr>
        <p:txBody>
          <a:bodyPr/>
          <a:lstStyle/>
          <a:p>
            <a:pPr marL="180975" indent="0">
              <a:buNone/>
            </a:pPr>
            <a:r>
              <a:rPr 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молекул </a:t>
            </a:r>
            <a:r>
              <a:rPr 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кислорода</a:t>
            </a:r>
            <a:r>
              <a:rPr 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возникла бы природа! </a:t>
            </a:r>
            <a:br>
              <a:rPr 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веществ круговорот </a:t>
            </a:r>
            <a:br>
              <a:rPr 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Обусловил </a:t>
            </a:r>
            <a:r>
              <a:rPr lang="ru-RU" sz="24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кислород</a:t>
            </a:r>
            <a:r>
              <a:rPr 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 и распад едины, </a:t>
            </a:r>
            <a:br>
              <a:rPr 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Окисленье - их причина!</a:t>
            </a:r>
          </a:p>
        </p:txBody>
      </p:sp>
      <p:pic>
        <p:nvPicPr>
          <p:cNvPr id="5122" name="Picture 2" descr="http://cvetochki.net/sites/default/files/u132/dyhani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4038058" cy="3400028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hinamedica.ru/_mod_files/ce_images/img-ozonatory-ionizatory/ozon-oxyg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016224" cy="1579309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1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642918"/>
            <a:ext cx="6891688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Источники информации: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itchFamily="34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+mn-lt"/>
                <a:cs typeface="Times New Roman" pitchFamily="18" charset="0"/>
              </a:rPr>
              <a:t>1. А.А. </a:t>
            </a:r>
            <a:r>
              <a:rPr lang="ru-RU" sz="1400" b="1" dirty="0" err="1" smtClean="0">
                <a:latin typeface="+mn-lt"/>
                <a:cs typeface="Times New Roman" pitchFamily="18" charset="0"/>
              </a:rPr>
              <a:t>Журин</a:t>
            </a:r>
            <a:r>
              <a:rPr lang="ru-RU" sz="1400" b="1" dirty="0" smtClean="0">
                <a:latin typeface="+mn-lt"/>
                <a:cs typeface="Times New Roman" pitchFamily="18" charset="0"/>
              </a:rPr>
              <a:t>. Химия 8 класс. Академический школьный учебник с электронным приложением. М.: Просвещение, 2013, с. 36-38.</a:t>
            </a:r>
          </a:p>
          <a:p>
            <a:r>
              <a:rPr lang="ru-RU" sz="1400" b="1" dirty="0" smtClean="0">
                <a:latin typeface="+mn-lt"/>
                <a:cs typeface="Times New Roman" pitchFamily="18" charset="0"/>
              </a:rPr>
              <a:t>2. Кислород</a:t>
            </a:r>
            <a:r>
              <a:rPr lang="ru-RU" sz="1400" b="1" dirty="0" smtClean="0">
                <a:latin typeface="+mn-lt"/>
                <a:cs typeface="Times New Roman" pitchFamily="18" charset="0"/>
              </a:rPr>
              <a:t>:  </a:t>
            </a:r>
            <a:r>
              <a:rPr lang="ru-RU" sz="1400" u="sng" dirty="0" smtClean="0">
                <a:latin typeface="+mn-lt"/>
                <a:hlinkClick r:id="rId2"/>
              </a:rPr>
              <a:t>http</a:t>
            </a:r>
            <a:r>
              <a:rPr lang="ru-RU" sz="1400" u="sng" dirty="0">
                <a:latin typeface="+mn-lt"/>
                <a:hlinkClick r:id="rId2"/>
              </a:rPr>
              <a:t>://www.turkaramamotoru.com/ru/%D0%9A%D0%B8%D1%81%D0%BB%D0%BE%D1%80%D0%BE%D0%B4-154752.html</a:t>
            </a:r>
            <a:endParaRPr lang="ru-RU" sz="1400" dirty="0">
              <a:latin typeface="+mn-lt"/>
            </a:endParaRPr>
          </a:p>
          <a:p>
            <a:r>
              <a:rPr lang="ru-RU" sz="1400" b="1" dirty="0" smtClean="0">
                <a:latin typeface="+mn-lt"/>
                <a:cs typeface="Times New Roman" pitchFamily="18" charset="0"/>
              </a:rPr>
              <a:t>3. Кислород </a:t>
            </a:r>
            <a:r>
              <a:rPr lang="ru-RU" sz="1400" b="1" dirty="0" smtClean="0">
                <a:latin typeface="+mn-lt"/>
                <a:cs typeface="Times New Roman" pitchFamily="18" charset="0"/>
              </a:rPr>
              <a:t>– характеристика элемента, распространённость в природе, физические и химические свойства, получение: </a:t>
            </a:r>
            <a:r>
              <a:rPr lang="ru-RU" sz="1400" u="sng" dirty="0" smtClean="0">
                <a:latin typeface="+mn-lt"/>
                <a:hlinkClick r:id="rId3"/>
              </a:rPr>
              <a:t>http</a:t>
            </a:r>
            <a:r>
              <a:rPr lang="ru-RU" sz="1400" u="sng" dirty="0">
                <a:latin typeface="+mn-lt"/>
                <a:hlinkClick r:id="rId3"/>
              </a:rPr>
              <a:t>://himege.ru/kislorod-xarakteristika-elementa-svojstva/</a:t>
            </a:r>
            <a:endParaRPr lang="ru-RU" sz="1400" dirty="0">
              <a:latin typeface="+mn-lt"/>
            </a:endParaRPr>
          </a:p>
          <a:p>
            <a:r>
              <a:rPr lang="ru-RU" sz="1400" b="1" dirty="0" smtClean="0">
                <a:latin typeface="+mn-lt"/>
                <a:cs typeface="Times New Roman" pitchFamily="18" charset="0"/>
              </a:rPr>
              <a:t>4. Кислород</a:t>
            </a:r>
            <a:r>
              <a:rPr lang="ru-RU" sz="1400" b="1" dirty="0">
                <a:latin typeface="+mn-lt"/>
                <a:cs typeface="Times New Roman" pitchFamily="18" charset="0"/>
              </a:rPr>
              <a:t>: </a:t>
            </a:r>
            <a:r>
              <a:rPr lang="ru-RU" sz="1400" u="sng" dirty="0" smtClean="0">
                <a:latin typeface="+mn-lt"/>
                <a:hlinkClick r:id="rId4"/>
              </a:rPr>
              <a:t>: http</a:t>
            </a:r>
            <a:r>
              <a:rPr lang="ru-RU" sz="1400" u="sng" dirty="0">
                <a:latin typeface="+mn-lt"/>
                <a:hlinkClick r:id="rId4"/>
              </a:rPr>
              <a:t>://www.chem100.ru/elem.php?n=8</a:t>
            </a:r>
            <a:endParaRPr lang="ru-RU" sz="1400" dirty="0">
              <a:latin typeface="+mn-lt"/>
            </a:endParaRPr>
          </a:p>
          <a:p>
            <a:r>
              <a:rPr lang="ru-RU" sz="1400" b="1" dirty="0" smtClean="0">
                <a:latin typeface="+mn-lt"/>
              </a:rPr>
              <a:t>5. Общая </a:t>
            </a:r>
            <a:r>
              <a:rPr lang="ru-RU" sz="1400" b="1" dirty="0">
                <a:latin typeface="+mn-lt"/>
              </a:rPr>
              <a:t>характеристика элементов группы </a:t>
            </a:r>
            <a:r>
              <a:rPr lang="ru-RU" sz="1400" b="1" dirty="0" smtClean="0">
                <a:latin typeface="+mn-lt"/>
              </a:rPr>
              <a:t>кислорода: </a:t>
            </a:r>
            <a:r>
              <a:rPr lang="ru-RU" sz="1400" u="sng" dirty="0" smtClean="0">
                <a:latin typeface="+mn-lt"/>
                <a:hlinkClick r:id="rId5"/>
              </a:rPr>
              <a:t>http</a:t>
            </a:r>
            <a:r>
              <a:rPr lang="ru-RU" sz="1400" u="sng" dirty="0">
                <a:latin typeface="+mn-lt"/>
                <a:hlinkClick r:id="rId5"/>
              </a:rPr>
              <a:t>://znaesh-kak.com/x/a/1-2/%D0%BA%D0%B8%D1%81%D0%BB%D0%BE%D1%80%D0%BE%D0%B4-%D1%84%D0%B8%D0%B7%D0%B8%D1%87%D0%B5%D1%81%D0%BA%D0%B8%D0%B5-%</a:t>
            </a:r>
            <a:r>
              <a:rPr lang="ru-RU" sz="1400" u="sng" dirty="0" smtClean="0">
                <a:latin typeface="+mn-lt"/>
                <a:hlinkClick r:id="rId5"/>
              </a:rPr>
              <a:t>D1%81%D0%B2%D0%BE%D0%B9%D1%81%D1%82%D0%B2%D0%B0</a:t>
            </a:r>
            <a:endParaRPr lang="ru-RU" sz="1400" u="sng" dirty="0" smtClean="0">
              <a:latin typeface="+mn-lt"/>
            </a:endParaRPr>
          </a:p>
          <a:p>
            <a:r>
              <a:rPr lang="ru-RU" sz="1400" b="1" dirty="0" smtClean="0">
                <a:latin typeface="+mn-lt"/>
              </a:rPr>
              <a:t>6. </a:t>
            </a:r>
            <a:r>
              <a:rPr lang="ru-RU" sz="1400" b="1" dirty="0" err="1" smtClean="0">
                <a:latin typeface="+mn-lt"/>
              </a:rPr>
              <a:t>ХиМуЛя</a:t>
            </a:r>
            <a:r>
              <a:rPr lang="ru-RU" sz="1400" b="1" dirty="0" smtClean="0">
                <a:latin typeface="+mn-lt"/>
              </a:rPr>
              <a:t>.</a:t>
            </a:r>
            <a:r>
              <a:rPr lang="en-US" sz="1400" b="1" dirty="0" smtClean="0">
                <a:latin typeface="+mn-lt"/>
              </a:rPr>
              <a:t>com</a:t>
            </a:r>
            <a:r>
              <a:rPr lang="ru-RU" sz="1400" b="1" dirty="0" smtClean="0">
                <a:latin typeface="+mn-lt"/>
              </a:rPr>
              <a:t>: </a:t>
            </a:r>
            <a:r>
              <a:rPr lang="en-US" sz="1400" dirty="0">
                <a:latin typeface="+mn-lt"/>
                <a:hlinkClick r:id="rId6"/>
              </a:rPr>
              <a:t>https://</a:t>
            </a:r>
            <a:r>
              <a:rPr lang="en-US" sz="1400" dirty="0" smtClean="0">
                <a:latin typeface="+mn-lt"/>
                <a:hlinkClick r:id="rId6"/>
              </a:rPr>
              <a:t>sites.google.com/site/himulacom/zvonok-na-urok/8-klass/urok-no19-kislorod-ego-obsaa-harakteristika-i-nahozdenie-v-prirode-polucenie-kisloroda-i-ego-fiziceskie-svojstva</a:t>
            </a:r>
            <a:r>
              <a:rPr lang="ru-RU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 </a:t>
            </a:r>
            <a:endParaRPr lang="ru-RU" sz="14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052736"/>
            <a:ext cx="7200800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Каков его химический знак?</a:t>
            </a:r>
          </a:p>
          <a:p>
            <a:pPr marL="0" indent="0">
              <a:buNone/>
            </a:pPr>
            <a:r>
              <a:rPr lang="ru-RU" sz="2000" b="1" dirty="0"/>
              <a:t>Какое место занимает в периодической системе?</a:t>
            </a:r>
          </a:p>
          <a:p>
            <a:pPr marL="0" indent="0">
              <a:buNone/>
            </a:pPr>
            <a:r>
              <a:rPr lang="ru-RU" sz="2000" b="1" dirty="0" smtClean="0"/>
              <a:t>Кто </a:t>
            </a:r>
            <a:r>
              <a:rPr lang="ru-RU" sz="2000" b="1" dirty="0"/>
              <a:t>открыл?</a:t>
            </a:r>
          </a:p>
          <a:p>
            <a:pPr marL="0" indent="0">
              <a:buNone/>
            </a:pPr>
            <a:r>
              <a:rPr lang="ru-RU" sz="2000" b="1" dirty="0"/>
              <a:t>Когда открыли?</a:t>
            </a:r>
          </a:p>
          <a:p>
            <a:pPr marL="0" indent="0">
              <a:buNone/>
            </a:pPr>
            <a:r>
              <a:rPr lang="ru-RU" sz="2000" b="1" dirty="0"/>
              <a:t>Откуда название?</a:t>
            </a:r>
          </a:p>
          <a:p>
            <a:pPr marL="0" indent="0">
              <a:buNone/>
            </a:pPr>
            <a:r>
              <a:rPr lang="ru-RU" sz="2000" b="1" dirty="0"/>
              <a:t>Есть ли в природе?</a:t>
            </a:r>
          </a:p>
          <a:p>
            <a:pPr marL="0" indent="0">
              <a:buNone/>
              <a:tabLst>
                <a:tab pos="87313" algn="l"/>
              </a:tabLst>
            </a:pPr>
            <a:r>
              <a:rPr lang="ru-RU" sz="2000" b="1" dirty="0"/>
              <a:t>Если есть, то </a:t>
            </a:r>
            <a:r>
              <a:rPr lang="ru-RU" sz="2000" b="1" dirty="0" smtClean="0"/>
              <a:t>в каком виде, где, в чём </a:t>
            </a:r>
            <a:r>
              <a:rPr lang="ru-RU" sz="2000" b="1" dirty="0"/>
              <a:t>и  сколько?</a:t>
            </a:r>
          </a:p>
          <a:p>
            <a:pPr marL="0" indent="0">
              <a:buNone/>
            </a:pPr>
            <a:r>
              <a:rPr lang="ru-RU" sz="2000" b="1" dirty="0" smtClean="0"/>
              <a:t>Есть ли простые веществ?</a:t>
            </a:r>
          </a:p>
          <a:p>
            <a:pPr marL="0" indent="0">
              <a:buNone/>
            </a:pPr>
            <a:r>
              <a:rPr lang="ru-RU" sz="2000" b="1" dirty="0" smtClean="0"/>
              <a:t>Какой состав молекулы?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Каковы физические свойства? 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Какие проявляет химические свойства?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Какими физиологическими свойствами обладает?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Где применяют?</a:t>
            </a:r>
          </a:p>
          <a:p>
            <a:pPr marL="0" indent="0">
              <a:buNone/>
            </a:pPr>
            <a:r>
              <a:rPr lang="ru-RU" sz="2000" b="1" dirty="0" smtClean="0"/>
              <a:t>Как получают?</a:t>
            </a:r>
            <a:endParaRPr lang="ru-RU" sz="20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мы знаем о кислороде?</a:t>
            </a:r>
            <a:endParaRPr lang="ru-RU" sz="36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556792"/>
            <a:ext cx="7200800" cy="453650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создание презентации о кислороде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b="1" dirty="0" smtClean="0"/>
              <a:t>Задачи: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/>
              <a:t>д</a:t>
            </a:r>
            <a:r>
              <a:rPr lang="ru-RU" sz="2000" b="1" dirty="0" smtClean="0"/>
              <a:t>ать характеристику кислороду как химическому элементу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/>
              <a:t>охарактеризовать состав молекулы кислорода как простого вещества, описать его физические и физиологические свойства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/>
              <a:t>изучить химические свойства кислорода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 smtClean="0"/>
              <a:t>изучить способы его получения в лаборатории и в промышленности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/>
              <a:t>п</a:t>
            </a:r>
            <a:r>
              <a:rPr lang="ru-RU" sz="2000" b="1" dirty="0" smtClean="0"/>
              <a:t>ознакомиться с областями применения кислорода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12241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проекта: кислород – химический элемент и простое вещество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8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44816" cy="7060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Кислород – химический элемент</a:t>
            </a:r>
            <a:endParaRPr lang="ru-RU" sz="36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96752"/>
            <a:ext cx="7365504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Химический знак кислорода – О</a:t>
            </a:r>
          </a:p>
          <a:p>
            <a:pPr marL="0" indent="0">
              <a:buNone/>
            </a:pPr>
            <a:r>
              <a:rPr lang="ru-RU" sz="2400" b="1" dirty="0" smtClean="0"/>
              <a:t>Химическое название – кислород (</a:t>
            </a:r>
            <a:r>
              <a:rPr lang="en-US" sz="2400" b="1" dirty="0" err="1" smtClean="0"/>
              <a:t>oxygene</a:t>
            </a:r>
            <a:r>
              <a:rPr lang="en-US" sz="2400" b="1" dirty="0" smtClean="0"/>
              <a:t>)</a:t>
            </a:r>
            <a:endParaRPr lang="ru-RU" sz="2400" b="1" dirty="0" smtClean="0"/>
          </a:p>
          <a:p>
            <a:pPr marL="0" indent="0"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000" b="1" dirty="0"/>
              <a:t>Слово кислород (именовался в начале XIX века ещё «</a:t>
            </a:r>
            <a:r>
              <a:rPr lang="ru-RU" sz="2000" b="1" dirty="0" err="1"/>
              <a:t>кислотвором</a:t>
            </a:r>
            <a:r>
              <a:rPr lang="ru-RU" sz="2000" b="1" dirty="0"/>
              <a:t>») своим появлением в русском языке до какой-то степени обязано М.В. Ломоносову, который ввёл в употребление, наряду с другими неологизмами, слово «кислота»; таким образом слово «кислород», в свою очередь, явилось калькой термина «оксиген» (фр. </a:t>
            </a:r>
            <a:r>
              <a:rPr lang="ru-RU" sz="2000" b="1" dirty="0" err="1"/>
              <a:t>oxygène</a:t>
            </a:r>
            <a:r>
              <a:rPr lang="ru-RU" sz="2000" b="1" dirty="0"/>
              <a:t>), предложенного А. Лавуазье (от др.-греч. </a:t>
            </a:r>
            <a:r>
              <a:rPr lang="ru-RU" sz="2000" b="1" dirty="0" err="1"/>
              <a:t>ὀξύς</a:t>
            </a:r>
            <a:r>
              <a:rPr lang="ru-RU" sz="2000" b="1" dirty="0"/>
              <a:t> — «кислый» и </a:t>
            </a:r>
            <a:r>
              <a:rPr lang="ru-RU" sz="2000" b="1" dirty="0" err="1"/>
              <a:t>γεννάω</a:t>
            </a:r>
            <a:r>
              <a:rPr lang="ru-RU" sz="2000" b="1" dirty="0"/>
              <a:t> — «рождаю»), который переводится как «порождающий кислоту», что связано с первоначальным значением его — «кислота», ранее подразумевавшим вещества, именуемые по современной международной номенклатуре оксидами.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60648"/>
            <a:ext cx="7200800" cy="3312368"/>
          </a:xfrm>
        </p:spPr>
        <p:txBody>
          <a:bodyPr/>
          <a:lstStyle/>
          <a:p>
            <a:pPr marL="0" indent="361950" algn="just">
              <a:buNone/>
            </a:pPr>
            <a:r>
              <a:rPr lang="ru-RU" sz="2000" b="1" dirty="0" smtClean="0"/>
              <a:t>Кислород – один из немногих химических элементов, приоритет открытия которого оспаривает несколько стран: Англия, Швеция и Франция</a:t>
            </a:r>
            <a:endParaRPr lang="ru-RU" sz="2000" b="1" dirty="0"/>
          </a:p>
          <a:p>
            <a:pPr marL="0" indent="361950" algn="just">
              <a:buNone/>
            </a:pPr>
            <a:r>
              <a:rPr lang="ru-RU" sz="2000" b="1" dirty="0"/>
              <a:t>Кислород был почти одновременно  открыт двумя учеными. Первое открытие сделал </a:t>
            </a:r>
            <a:r>
              <a:rPr lang="ru-RU" sz="2000" b="1" dirty="0" smtClean="0"/>
              <a:t>шведский </a:t>
            </a:r>
            <a:r>
              <a:rPr lang="ru-RU" sz="2000" b="1" dirty="0"/>
              <a:t>химик Карл </a:t>
            </a:r>
            <a:r>
              <a:rPr lang="ru-RU" sz="2000" b="1" dirty="0" err="1" smtClean="0"/>
              <a:t>Шееле</a:t>
            </a:r>
            <a:r>
              <a:rPr lang="ru-RU" sz="2000" b="1" dirty="0"/>
              <a:t>, однако приоритет открытия принадлежит английскому ученому Джозефу Пристли. </a:t>
            </a:r>
            <a:endParaRPr lang="ru-RU" sz="2000" b="1" dirty="0" smtClean="0"/>
          </a:p>
          <a:p>
            <a:pPr marL="0" indent="361950" algn="just">
              <a:buNone/>
            </a:pPr>
            <a:r>
              <a:rPr lang="ru-RU" sz="2000" b="1" dirty="0"/>
              <a:t>Но все же </a:t>
            </a:r>
            <a:r>
              <a:rPr lang="ru-RU" sz="2000" b="1" dirty="0" smtClean="0"/>
              <a:t>по–настоящему </a:t>
            </a:r>
            <a:r>
              <a:rPr lang="ru-RU" sz="2000" b="1" dirty="0"/>
              <a:t>оценить роль кислорода смог французский химик Антуан Лавуазье, он же </a:t>
            </a:r>
            <a:r>
              <a:rPr lang="ru-RU" sz="2000" b="1" dirty="0" smtClean="0"/>
              <a:t>и дал </a:t>
            </a:r>
            <a:r>
              <a:rPr lang="ru-RU" sz="2000" b="1" dirty="0"/>
              <a:t>ему название.</a:t>
            </a:r>
          </a:p>
          <a:p>
            <a:pPr marL="0" indent="361950" algn="just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Users\PC1\Desktop\Кислород - химический элемент\Пристл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8273"/>
            <a:ext cx="2420888" cy="234888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C1\Desktop\Кислород - химический элемент\Шееле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94695"/>
            <a:ext cx="1965511" cy="234813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5224" y="5935423"/>
            <a:ext cx="1258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17375E"/>
                </a:solidFill>
                <a:latin typeface="+mn-lt"/>
              </a:rPr>
              <a:t>Карл </a:t>
            </a:r>
            <a:r>
              <a:rPr lang="ru-RU" sz="1600" b="1" dirty="0" err="1" smtClean="0">
                <a:solidFill>
                  <a:srgbClr val="17375E"/>
                </a:solidFill>
                <a:latin typeface="+mn-lt"/>
              </a:rPr>
              <a:t>Шееле</a:t>
            </a:r>
            <a:endParaRPr lang="ru-RU" sz="1600" b="1" dirty="0" smtClean="0">
              <a:solidFill>
                <a:srgbClr val="17375E"/>
              </a:solidFill>
              <a:latin typeface="+mn-lt"/>
            </a:endParaRPr>
          </a:p>
          <a:p>
            <a:pPr algn="ctr"/>
            <a:r>
              <a:rPr lang="ru-RU" sz="1600" b="1" dirty="0" smtClean="0">
                <a:solidFill>
                  <a:srgbClr val="17375E"/>
                </a:solidFill>
                <a:latin typeface="+mn-lt"/>
              </a:rPr>
              <a:t>1742-1786</a:t>
            </a:r>
            <a:endParaRPr lang="ru-RU" sz="1600" dirty="0">
              <a:solidFill>
                <a:srgbClr val="17375E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1309" y="5943575"/>
            <a:ext cx="1690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7375E"/>
                </a:solidFill>
                <a:latin typeface="+mn-lt"/>
              </a:rPr>
              <a:t>Джозеф Пристли</a:t>
            </a:r>
          </a:p>
          <a:p>
            <a:pPr algn="ctr"/>
            <a:r>
              <a:rPr lang="ru-RU" sz="1600" b="1" dirty="0" smtClean="0">
                <a:solidFill>
                  <a:srgbClr val="17375E"/>
                </a:solidFill>
                <a:latin typeface="+mn-lt"/>
              </a:rPr>
              <a:t>1733-1804</a:t>
            </a:r>
            <a:endParaRPr lang="ru-RU" sz="1600" dirty="0">
              <a:solidFill>
                <a:srgbClr val="17375E"/>
              </a:solidFill>
              <a:latin typeface="+mn-lt"/>
            </a:endParaRPr>
          </a:p>
        </p:txBody>
      </p:sp>
      <p:pic>
        <p:nvPicPr>
          <p:cNvPr id="2050" name="Picture 2" descr="https://image.jimcdn.com/app/cms/image/transf/none/path/s9fe598fb0ffe4794/image/i109719609b759df1/version/1332473854/image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r="15049"/>
          <a:stretch/>
        </p:blipFill>
        <p:spPr bwMode="auto">
          <a:xfrm>
            <a:off x="6732240" y="3613347"/>
            <a:ext cx="2057710" cy="2329483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20865" y="5935422"/>
            <a:ext cx="168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17375E"/>
                </a:solidFill>
                <a:latin typeface="+mn-lt"/>
              </a:rPr>
              <a:t>Антуан </a:t>
            </a:r>
            <a:r>
              <a:rPr lang="ru-RU" sz="1600" b="1" dirty="0" smtClean="0">
                <a:solidFill>
                  <a:srgbClr val="17375E"/>
                </a:solidFill>
                <a:latin typeface="+mn-lt"/>
              </a:rPr>
              <a:t>Лавуазье</a:t>
            </a:r>
          </a:p>
          <a:p>
            <a:pPr algn="ctr"/>
            <a:r>
              <a:rPr lang="ru-RU" sz="1600" b="1" dirty="0" smtClean="0">
                <a:solidFill>
                  <a:srgbClr val="17375E"/>
                </a:solidFill>
                <a:latin typeface="+mn-lt"/>
              </a:rPr>
              <a:t>1743-1794</a:t>
            </a:r>
            <a:endParaRPr lang="ru-RU" sz="1600" dirty="0">
              <a:solidFill>
                <a:srgbClr val="17375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91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360" y="476672"/>
            <a:ext cx="7200800" cy="1440160"/>
          </a:xfrm>
        </p:spPr>
        <p:txBody>
          <a:bodyPr/>
          <a:lstStyle/>
          <a:p>
            <a:pPr marL="0" indent="361950" algn="just">
              <a:buNone/>
            </a:pPr>
            <a:r>
              <a:rPr lang="ru-RU" sz="2000" b="1" dirty="0" smtClean="0"/>
              <a:t>Американский ученый Питер </a:t>
            </a:r>
            <a:r>
              <a:rPr lang="ru-RU" sz="2000" b="1" dirty="0" err="1" smtClean="0"/>
              <a:t>Эткинс</a:t>
            </a:r>
            <a:r>
              <a:rPr lang="ru-RU" sz="2000" b="1" dirty="0" smtClean="0"/>
              <a:t> считает, что кислород появился в атмосфере всего два миллиарда лет назад. </a:t>
            </a:r>
            <a:r>
              <a:rPr lang="ru-RU" sz="2000" b="1" dirty="0"/>
              <a:t>Он </a:t>
            </a:r>
            <a:r>
              <a:rPr lang="ru-RU" sz="2000" b="1" dirty="0" smtClean="0"/>
              <a:t>содержится в организмах человека, животных и растений, входит в состав атмосферы, гидросферы </a:t>
            </a:r>
            <a:r>
              <a:rPr lang="ru-RU" sz="2000" b="1" dirty="0"/>
              <a:t>и в </a:t>
            </a:r>
            <a:r>
              <a:rPr lang="ru-RU" sz="2000" b="1" dirty="0" smtClean="0"/>
              <a:t>литосферы.</a:t>
            </a:r>
            <a:endParaRPr lang="ru-RU" sz="2000" b="1" dirty="0"/>
          </a:p>
          <a:p>
            <a:pPr marL="0" indent="0" algn="just">
              <a:buNone/>
            </a:pPr>
            <a:endParaRPr lang="ru-RU" sz="2000" b="1" dirty="0"/>
          </a:p>
        </p:txBody>
      </p:sp>
      <p:pic>
        <p:nvPicPr>
          <p:cNvPr id="7" name="Picture 2" descr="C:\Users\PC1\Desktop\Кислород - химический элемент\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3"/>
          <a:stretch/>
        </p:blipFill>
        <p:spPr bwMode="auto">
          <a:xfrm>
            <a:off x="2195736" y="2260103"/>
            <a:ext cx="6048673" cy="3911245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igslide.ru/images/2/1531/960/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04664"/>
            <a:ext cx="3552394" cy="266429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strogalaxy.ru/foto001/foto015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3" b="5672"/>
          <a:stretch/>
        </p:blipFill>
        <p:spPr bwMode="auto">
          <a:xfrm>
            <a:off x="1691681" y="3238500"/>
            <a:ext cx="3552394" cy="318135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1-tub-ru.yandex.net/i?id=4673aeac1afea20470184ad7cb8277f2&amp;n=33&amp;h=255&amp;w=3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404664"/>
            <a:ext cx="3548955" cy="266429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study.su/wp-content/uploads/2016/02/3_%D0%A5%D0%B8%D0%BC%D0%B8%D1%87%D0%B5%D1%81%D0%BA%D0%B8%D0%B9-%D1%81%D0%BE%D1%81%D1%82%D0%B0%D0%B2-%D0%BA%D0%BB%D0%B5%D1%82%D0%BA%D0%B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7880" r="5852" b="58420"/>
          <a:stretch/>
        </p:blipFill>
        <p:spPr bwMode="auto">
          <a:xfrm>
            <a:off x="5385717" y="3866195"/>
            <a:ext cx="3526904" cy="192596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332657"/>
            <a:ext cx="7200800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/>
              <a:t>Минералы и горные породы, содержащие кислород:</a:t>
            </a:r>
            <a:endParaRPr lang="ru-RU" sz="2000" b="1" dirty="0"/>
          </a:p>
        </p:txBody>
      </p:sp>
      <p:pic>
        <p:nvPicPr>
          <p:cNvPr id="4098" name="Picture 2" descr="F:\Наталья\Химия\А.А.Журин\8\Проект Кислород\Кислород - химический элемент\5d52b856c6e52cf040cb6bddc00f67c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82650"/>
            <a:ext cx="3486772" cy="233032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Наталья\Химия\А.А.Журин\8\Проект Кислород\Кислород - химический элемент\tal-uch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89072"/>
            <a:ext cx="3600400" cy="2698751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70502" y="3200581"/>
            <a:ext cx="811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Рубин</a:t>
            </a:r>
            <a:endParaRPr lang="ru-RU" sz="1600" dirty="0">
              <a:solidFill>
                <a:srgbClr val="17375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87229" y="2742417"/>
            <a:ext cx="1003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Сапфир</a:t>
            </a:r>
            <a:endParaRPr lang="ru-RU" sz="1600" dirty="0">
              <a:solidFill>
                <a:srgbClr val="17375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7234" y="5749269"/>
            <a:ext cx="1037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Аметист</a:t>
            </a:r>
            <a:endParaRPr lang="ru-RU" sz="1600" dirty="0">
              <a:solidFill>
                <a:srgbClr val="17375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92713" y="6087823"/>
            <a:ext cx="7991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Кварц</a:t>
            </a:r>
            <a:endParaRPr lang="ru-RU" sz="1600" dirty="0">
              <a:solidFill>
                <a:srgbClr val="17375E"/>
              </a:solidFill>
            </a:endParaRPr>
          </a:p>
        </p:txBody>
      </p:sp>
      <p:pic>
        <p:nvPicPr>
          <p:cNvPr id="4101" name="Picture 5" descr="http://www.bizuteriaszlachetna24.pl/wp-content/uploads/2016/03/szafi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980728"/>
            <a:ext cx="1990608" cy="1761689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Наталья\Химия\А.А.Журин\8\Проект Кислород\Ameti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292" y="4005064"/>
            <a:ext cx="2501860" cy="1730052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D9969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1027</Words>
  <Application>Microsoft Office PowerPoint</Application>
  <PresentationFormat>Экран (4:3)</PresentationFormat>
  <Paragraphs>111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Что мы знаем о кислороде?</vt:lpstr>
      <vt:lpstr>Тема проекта: кислород – химический элемент и простое вещество</vt:lpstr>
      <vt:lpstr>Кислород – химический элемент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Кислород – простое вещество</vt:lpstr>
      <vt:lpstr>Презентация PowerPoint</vt:lpstr>
      <vt:lpstr>Химические свойства кислорода</vt:lpstr>
      <vt:lpstr>Презентация PowerPoint</vt:lpstr>
      <vt:lpstr>Презентация PowerPoint</vt:lpstr>
      <vt:lpstr>Презентация PowerPoint</vt:lpstr>
      <vt:lpstr>Получение кислорода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Жидким кислородом обогащают ракетное топливо.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</cp:revision>
  <dcterms:created xsi:type="dcterms:W3CDTF">2014-06-24T15:51:35Z</dcterms:created>
  <dcterms:modified xsi:type="dcterms:W3CDTF">2016-12-06T03:12:08Z</dcterms:modified>
</cp:coreProperties>
</file>